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1B7739-9DF5-15ED-FAB2-4DFA73125BB4}"/>
              </a:ext>
            </a:extLst>
          </p:cNvPr>
          <p:cNvGrpSpPr/>
          <p:nvPr/>
        </p:nvGrpSpPr>
        <p:grpSpPr>
          <a:xfrm>
            <a:off x="-45818" y="0"/>
            <a:ext cx="8740993" cy="4238082"/>
            <a:chOff x="-137645" y="0"/>
            <a:chExt cx="12010885" cy="662704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3F819C40-8B70-CCFD-B8AA-DE444C383CDC}"/>
                </a:ext>
              </a:extLst>
            </p:cNvPr>
            <p:cNvCxnSpPr/>
            <p:nvPr/>
          </p:nvCxnSpPr>
          <p:spPr>
            <a:xfrm>
              <a:off x="-74687" y="3322553"/>
              <a:ext cx="3383280" cy="0"/>
            </a:xfrm>
            <a:prstGeom prst="line">
              <a:avLst/>
            </a:prstGeom>
            <a:ln w="254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393739F-C732-59C3-8AF3-FC03000608B0}"/>
                </a:ext>
              </a:extLst>
            </p:cNvPr>
            <p:cNvCxnSpPr/>
            <p:nvPr/>
          </p:nvCxnSpPr>
          <p:spPr>
            <a:xfrm flipV="1">
              <a:off x="3308593" y="1800880"/>
              <a:ext cx="0" cy="152865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C9745F7-0237-2FC8-7BAF-E5AEC6ABBEF6}"/>
                </a:ext>
              </a:extLst>
            </p:cNvPr>
            <p:cNvCxnSpPr/>
            <p:nvPr/>
          </p:nvCxnSpPr>
          <p:spPr>
            <a:xfrm flipV="1">
              <a:off x="3308593" y="3329533"/>
              <a:ext cx="0" cy="152865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DB51CA1-7D81-2E1D-D14B-E6BD4C8A19C2}"/>
                </a:ext>
              </a:extLst>
            </p:cNvPr>
            <p:cNvCxnSpPr/>
            <p:nvPr/>
          </p:nvCxnSpPr>
          <p:spPr>
            <a:xfrm>
              <a:off x="3308593" y="1800880"/>
              <a:ext cx="138905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1072261-1779-6CF2-04D2-2811EF02C74E}"/>
                </a:ext>
              </a:extLst>
            </p:cNvPr>
            <p:cNvCxnSpPr/>
            <p:nvPr/>
          </p:nvCxnSpPr>
          <p:spPr>
            <a:xfrm>
              <a:off x="3308593" y="4858186"/>
              <a:ext cx="226855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E685E9-3584-AB86-9414-89F8EE24100E}"/>
                </a:ext>
              </a:extLst>
            </p:cNvPr>
            <p:cNvCxnSpPr/>
            <p:nvPr/>
          </p:nvCxnSpPr>
          <p:spPr>
            <a:xfrm flipV="1">
              <a:off x="4697643" y="1060984"/>
              <a:ext cx="0" cy="7398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7861BE-AAB5-1781-1FAC-08AC1EE7B64D}"/>
                </a:ext>
              </a:extLst>
            </p:cNvPr>
            <p:cNvCxnSpPr/>
            <p:nvPr/>
          </p:nvCxnSpPr>
          <p:spPr>
            <a:xfrm flipV="1">
              <a:off x="4696479" y="1800880"/>
              <a:ext cx="0" cy="7398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7D53D53-3592-D16A-8AE5-56F08E929AC0}"/>
                </a:ext>
              </a:extLst>
            </p:cNvPr>
            <p:cNvCxnSpPr/>
            <p:nvPr/>
          </p:nvCxnSpPr>
          <p:spPr>
            <a:xfrm>
              <a:off x="4696479" y="1060984"/>
              <a:ext cx="1055167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1C3442AD-2001-2B2D-D797-106316905465}"/>
                </a:ext>
              </a:extLst>
            </p:cNvPr>
            <p:cNvSpPr/>
            <p:nvPr/>
          </p:nvSpPr>
          <p:spPr>
            <a:xfrm>
              <a:off x="4441704" y="607275"/>
              <a:ext cx="844585" cy="907419"/>
            </a:xfrm>
            <a:prstGeom prst="arc">
              <a:avLst>
                <a:gd name="adj1" fmla="val 16379857"/>
                <a:gd name="adj2" fmla="val 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5CB333-DD38-B53D-84FE-8EF81FBA9595}"/>
                </a:ext>
              </a:extLst>
            </p:cNvPr>
            <p:cNvCxnSpPr/>
            <p:nvPr/>
          </p:nvCxnSpPr>
          <p:spPr>
            <a:xfrm flipV="1">
              <a:off x="5577143" y="4093859"/>
              <a:ext cx="0" cy="76432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A51FAA-DE07-6AD3-6504-E82121F7E821}"/>
                </a:ext>
              </a:extLst>
            </p:cNvPr>
            <p:cNvCxnSpPr/>
            <p:nvPr/>
          </p:nvCxnSpPr>
          <p:spPr>
            <a:xfrm flipV="1">
              <a:off x="5575980" y="4858186"/>
              <a:ext cx="0" cy="76432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EE5B7C1-8EA3-311F-7CF2-83E24F5B42A4}"/>
                </a:ext>
              </a:extLst>
            </p:cNvPr>
            <p:cNvCxnSpPr>
              <a:cxnSpLocks/>
            </p:cNvCxnSpPr>
            <p:nvPr/>
          </p:nvCxnSpPr>
          <p:spPr>
            <a:xfrm>
              <a:off x="5575980" y="4093859"/>
              <a:ext cx="30026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9E05145-53E0-D90F-EB19-FC499DCD2A00}"/>
                </a:ext>
              </a:extLst>
            </p:cNvPr>
            <p:cNvCxnSpPr/>
            <p:nvPr/>
          </p:nvCxnSpPr>
          <p:spPr>
            <a:xfrm>
              <a:off x="5575980" y="5622513"/>
              <a:ext cx="2234811" cy="0"/>
            </a:xfrm>
            <a:prstGeom prst="line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DB3D80-5BC0-E1BD-AF67-0F68EFBFF9C7}"/>
                </a:ext>
              </a:extLst>
            </p:cNvPr>
            <p:cNvCxnSpPr/>
            <p:nvPr/>
          </p:nvCxnSpPr>
          <p:spPr>
            <a:xfrm>
              <a:off x="5751646" y="1060984"/>
              <a:ext cx="1054003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0CF96EF-76BC-E0DA-2762-B8CF4F710AB4}"/>
                </a:ext>
              </a:extLst>
            </p:cNvPr>
            <p:cNvCxnSpPr/>
            <p:nvPr/>
          </p:nvCxnSpPr>
          <p:spPr>
            <a:xfrm flipV="1">
              <a:off x="6805649" y="572373"/>
              <a:ext cx="0" cy="48861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88DE7F3-A0C8-B3DF-7139-DFE158580927}"/>
                </a:ext>
              </a:extLst>
            </p:cNvPr>
            <p:cNvCxnSpPr/>
            <p:nvPr/>
          </p:nvCxnSpPr>
          <p:spPr>
            <a:xfrm flipV="1">
              <a:off x="6805649" y="1060984"/>
              <a:ext cx="0" cy="48861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152FD53-B5A5-FD84-0518-A2A01AE890E8}"/>
                </a:ext>
              </a:extLst>
            </p:cNvPr>
            <p:cNvCxnSpPr/>
            <p:nvPr/>
          </p:nvCxnSpPr>
          <p:spPr>
            <a:xfrm>
              <a:off x="6805649" y="572373"/>
              <a:ext cx="108192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D115F14-7DC7-C139-1F51-7C09A2C72439}"/>
                </a:ext>
              </a:extLst>
            </p:cNvPr>
            <p:cNvCxnSpPr/>
            <p:nvPr/>
          </p:nvCxnSpPr>
          <p:spPr>
            <a:xfrm>
              <a:off x="6805649" y="1549595"/>
              <a:ext cx="108192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18CE2FB-AFD7-0D3D-87A7-DDAA989013B9}"/>
                </a:ext>
              </a:extLst>
            </p:cNvPr>
            <p:cNvCxnSpPr/>
            <p:nvPr/>
          </p:nvCxnSpPr>
          <p:spPr>
            <a:xfrm>
              <a:off x="6805649" y="1060984"/>
              <a:ext cx="108192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7F6C3F3-2D3A-6C4B-3673-4578D6300C6A}"/>
                </a:ext>
              </a:extLst>
            </p:cNvPr>
            <p:cNvCxnSpPr/>
            <p:nvPr/>
          </p:nvCxnSpPr>
          <p:spPr>
            <a:xfrm flipV="1">
              <a:off x="8578608" y="3448196"/>
              <a:ext cx="0" cy="6456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00564FC-BAED-B86A-D1B1-B9AD465FA5F1}"/>
                </a:ext>
              </a:extLst>
            </p:cNvPr>
            <p:cNvCxnSpPr/>
            <p:nvPr/>
          </p:nvCxnSpPr>
          <p:spPr>
            <a:xfrm flipV="1">
              <a:off x="8578608" y="4083970"/>
              <a:ext cx="0" cy="6456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FADACD2-AF46-EAFF-6D5F-20EDBD2B443A}"/>
                </a:ext>
              </a:extLst>
            </p:cNvPr>
            <p:cNvCxnSpPr/>
            <p:nvPr/>
          </p:nvCxnSpPr>
          <p:spPr>
            <a:xfrm>
              <a:off x="8578608" y="3448196"/>
              <a:ext cx="131924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558781B-A874-E220-927C-C0CAE0AC5E20}"/>
                </a:ext>
              </a:extLst>
            </p:cNvPr>
            <p:cNvCxnSpPr>
              <a:cxnSpLocks/>
            </p:cNvCxnSpPr>
            <p:nvPr/>
          </p:nvCxnSpPr>
          <p:spPr>
            <a:xfrm>
              <a:off x="8578608" y="4729633"/>
              <a:ext cx="131924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478BAF6-3C39-9279-18C1-A2BB2B169D62}"/>
                </a:ext>
              </a:extLst>
            </p:cNvPr>
            <p:cNvCxnSpPr/>
            <p:nvPr/>
          </p:nvCxnSpPr>
          <p:spPr>
            <a:xfrm>
              <a:off x="8578608" y="4093859"/>
              <a:ext cx="131924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291A8937-2F84-4A67-F905-BF74923F4BCD}"/>
                </a:ext>
              </a:extLst>
            </p:cNvPr>
            <p:cNvSpPr/>
            <p:nvPr/>
          </p:nvSpPr>
          <p:spPr>
            <a:xfrm>
              <a:off x="7104660" y="3156374"/>
              <a:ext cx="732901" cy="1883840"/>
            </a:xfrm>
            <a:prstGeom prst="arc">
              <a:avLst>
                <a:gd name="adj1" fmla="val 16162685"/>
                <a:gd name="adj2" fmla="val 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B50B63D-5C25-F3C1-79DE-9F014A22A28B}"/>
                </a:ext>
              </a:extLst>
            </p:cNvPr>
            <p:cNvSpPr txBox="1"/>
            <p:nvPr/>
          </p:nvSpPr>
          <p:spPr>
            <a:xfrm>
              <a:off x="7830275" y="5387694"/>
              <a:ext cx="1245172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Ciliates, etc.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774BA79-21F5-5147-3B35-83E0B6724CAA}"/>
                </a:ext>
              </a:extLst>
            </p:cNvPr>
            <p:cNvSpPr txBox="1"/>
            <p:nvPr/>
          </p:nvSpPr>
          <p:spPr>
            <a:xfrm>
              <a:off x="7804318" y="2335819"/>
              <a:ext cx="1795061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Oomycetes, etc.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D8DDBC2-5F71-CA2D-EE69-625DA5022C78}"/>
                </a:ext>
              </a:extLst>
            </p:cNvPr>
            <p:cNvSpPr txBox="1"/>
            <p:nvPr/>
          </p:nvSpPr>
          <p:spPr>
            <a:xfrm>
              <a:off x="3811353" y="365991"/>
              <a:ext cx="1443715" cy="529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Rhodophyta Endosymbiosis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AAE74FD-CE70-916D-ACA1-8E97A205953D}"/>
                </a:ext>
              </a:extLst>
            </p:cNvPr>
            <p:cNvSpPr txBox="1"/>
            <p:nvPr/>
          </p:nvSpPr>
          <p:spPr>
            <a:xfrm>
              <a:off x="6363614" y="2983906"/>
              <a:ext cx="1195915" cy="529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Stramenopile</a:t>
              </a:r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 Endosymbiosis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282C230-F763-0242-F6B6-96F767635EA2}"/>
                </a:ext>
              </a:extLst>
            </p:cNvPr>
            <p:cNvSpPr txBox="1"/>
            <p:nvPr/>
          </p:nvSpPr>
          <p:spPr>
            <a:xfrm>
              <a:off x="9897857" y="3263531"/>
              <a:ext cx="1975381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Dinophyceae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67DFD69-73AD-20D8-0AE3-10B8952861F5}"/>
                </a:ext>
              </a:extLst>
            </p:cNvPr>
            <p:cNvSpPr txBox="1"/>
            <p:nvPr/>
          </p:nvSpPr>
          <p:spPr>
            <a:xfrm>
              <a:off x="9897857" y="3901630"/>
              <a:ext cx="1975383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Chromera</a:t>
              </a:r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, </a:t>
              </a:r>
              <a:r>
                <a:rPr lang="en-US" sz="1000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Vitrella</a:t>
              </a:r>
              <a:endParaRPr lang="en-US" sz="10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6FC6324-32F4-C3A9-6427-301AC338BC1A}"/>
                </a:ext>
              </a:extLst>
            </p:cNvPr>
            <p:cNvSpPr txBox="1"/>
            <p:nvPr/>
          </p:nvSpPr>
          <p:spPr>
            <a:xfrm>
              <a:off x="9897855" y="4539729"/>
              <a:ext cx="1975382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Apicomplexa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09E7BC2-5C2E-09B5-7939-9156555A13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6478" y="2540776"/>
              <a:ext cx="3114313" cy="9306"/>
            </a:xfrm>
            <a:prstGeom prst="line">
              <a:avLst/>
            </a:prstGeom>
            <a:ln w="25400">
              <a:solidFill>
                <a:schemeClr val="tx1"/>
              </a:solidFill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64A0167-1376-7855-2882-67AE7A13F61B}"/>
                </a:ext>
              </a:extLst>
            </p:cNvPr>
            <p:cNvSpPr txBox="1"/>
            <p:nvPr/>
          </p:nvSpPr>
          <p:spPr>
            <a:xfrm>
              <a:off x="7887573" y="387707"/>
              <a:ext cx="1854394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Bacillariophyta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B40AD45-40CC-CE46-4422-C508BF79B494}"/>
                </a:ext>
              </a:extLst>
            </p:cNvPr>
            <p:cNvSpPr txBox="1"/>
            <p:nvPr/>
          </p:nvSpPr>
          <p:spPr>
            <a:xfrm>
              <a:off x="7887573" y="859194"/>
              <a:ext cx="1854394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PX Clade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B1998A5-FA55-9AAC-D2B8-9B2CA879782C}"/>
                </a:ext>
              </a:extLst>
            </p:cNvPr>
            <p:cNvSpPr txBox="1"/>
            <p:nvPr/>
          </p:nvSpPr>
          <p:spPr>
            <a:xfrm>
              <a:off x="7887573" y="1347806"/>
              <a:ext cx="1854394" cy="3850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Eustigmatales</a:t>
              </a:r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, etc.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2AFA18B-6B14-FBA5-EF8F-9D3B6D494085}"/>
                </a:ext>
              </a:extLst>
            </p:cNvPr>
            <p:cNvSpPr txBox="1"/>
            <p:nvPr/>
          </p:nvSpPr>
          <p:spPr>
            <a:xfrm>
              <a:off x="3307432" y="4570508"/>
              <a:ext cx="1795061" cy="336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Alveolata</a:t>
              </a:r>
              <a:endParaRPr lang="en-US" sz="8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9E1E8DC-8105-C143-C3F3-59DD820297BA}"/>
                </a:ext>
              </a:extLst>
            </p:cNvPr>
            <p:cNvSpPr txBox="1"/>
            <p:nvPr/>
          </p:nvSpPr>
          <p:spPr>
            <a:xfrm>
              <a:off x="3263209" y="1539085"/>
              <a:ext cx="1795061" cy="336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Stramenopila</a:t>
              </a:r>
              <a:endParaRPr lang="en-US" sz="8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A8B6F0A-5E8F-2A7A-B107-B2931836F654}"/>
                </a:ext>
              </a:extLst>
            </p:cNvPr>
            <p:cNvSpPr txBox="1"/>
            <p:nvPr/>
          </p:nvSpPr>
          <p:spPr>
            <a:xfrm>
              <a:off x="253067" y="2640408"/>
              <a:ext cx="3003211" cy="721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Expected Heterotrophic Ancestor</a:t>
              </a:r>
            </a:p>
            <a:p>
              <a:endParaRPr lang="en-US" sz="800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  <a:p>
              <a:r>
                <a: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&amp; TORC2 Present</a:t>
              </a:r>
            </a:p>
          </p:txBody>
        </p:sp>
        <p:sp>
          <p:nvSpPr>
            <p:cNvPr id="75" name="Arc 74">
              <a:extLst>
                <a:ext uri="{FF2B5EF4-FFF2-40B4-BE49-F238E27FC236}">
                  <a16:creationId xmlns:a16="http://schemas.microsoft.com/office/drawing/2014/main" id="{700214F5-4676-1196-A058-2C45AC188BDF}"/>
                </a:ext>
              </a:extLst>
            </p:cNvPr>
            <p:cNvSpPr/>
            <p:nvPr/>
          </p:nvSpPr>
          <p:spPr>
            <a:xfrm>
              <a:off x="8836850" y="4722095"/>
              <a:ext cx="914400" cy="1904945"/>
            </a:xfrm>
            <a:prstGeom prst="arc">
              <a:avLst>
                <a:gd name="adj1" fmla="val 16200000"/>
                <a:gd name="adj2" fmla="val 776051"/>
              </a:avLst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889D90D-BD48-53A5-61D5-E7AC135496F4}"/>
                </a:ext>
              </a:extLst>
            </p:cNvPr>
            <p:cNvSpPr txBox="1"/>
            <p:nvPr/>
          </p:nvSpPr>
          <p:spPr>
            <a:xfrm>
              <a:off x="8910166" y="5774445"/>
              <a:ext cx="1975381" cy="336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Photoautorophy Loss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511F9F6-FA76-29A1-F997-2E902EB9D13D}"/>
                </a:ext>
              </a:extLst>
            </p:cNvPr>
            <p:cNvSpPr txBox="1"/>
            <p:nvPr/>
          </p:nvSpPr>
          <p:spPr>
            <a:xfrm>
              <a:off x="-137645" y="0"/>
              <a:ext cx="2867075" cy="1491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SARs gain of plastids and the losses of TOR Complexes</a:t>
              </a:r>
            </a:p>
            <a:p>
              <a:endPara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  <a:p>
              <a:endParaRPr lang="en-US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5FC16AC2-6BB6-AE0D-AA98-C9F08C5AA5C5}"/>
                </a:ext>
              </a:extLst>
            </p:cNvPr>
            <p:cNvSpPr/>
            <p:nvPr/>
          </p:nvSpPr>
          <p:spPr>
            <a:xfrm>
              <a:off x="9238232" y="4673216"/>
              <a:ext cx="100604" cy="104559"/>
            </a:xfrm>
            <a:prstGeom prst="ellipse">
              <a:avLst/>
            </a:prstGeom>
            <a:solidFill>
              <a:srgbClr val="C00000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D45405F-DCAA-CA5B-1FA2-97B1657E96F1}"/>
              </a:ext>
            </a:extLst>
          </p:cNvPr>
          <p:cNvCxnSpPr>
            <a:cxnSpLocks/>
          </p:cNvCxnSpPr>
          <p:nvPr/>
        </p:nvCxnSpPr>
        <p:spPr>
          <a:xfrm flipV="1">
            <a:off x="2461357" y="3094055"/>
            <a:ext cx="0" cy="204690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68361A30-2F55-A5B5-83E9-78B4B6767F84}"/>
              </a:ext>
            </a:extLst>
          </p:cNvPr>
          <p:cNvGrpSpPr/>
          <p:nvPr/>
        </p:nvGrpSpPr>
        <p:grpSpPr>
          <a:xfrm>
            <a:off x="2429174" y="4122246"/>
            <a:ext cx="3445413" cy="2718721"/>
            <a:chOff x="28293" y="2795859"/>
            <a:chExt cx="6560971" cy="465136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53F2670-1EA5-2C71-152E-B5A986B07FF8}"/>
                </a:ext>
              </a:extLst>
            </p:cNvPr>
            <p:cNvCxnSpPr>
              <a:cxnSpLocks/>
            </p:cNvCxnSpPr>
            <p:nvPr/>
          </p:nvCxnSpPr>
          <p:spPr>
            <a:xfrm>
              <a:off x="89578" y="4505691"/>
              <a:ext cx="2114986" cy="0"/>
            </a:xfrm>
            <a:prstGeom prst="line">
              <a:avLst/>
            </a:prstGeom>
            <a:ln w="254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8D966F-B3BC-9834-B427-DE15DAB15052}"/>
                </a:ext>
              </a:extLst>
            </p:cNvPr>
            <p:cNvCxnSpPr/>
            <p:nvPr/>
          </p:nvCxnSpPr>
          <p:spPr>
            <a:xfrm flipV="1">
              <a:off x="2204564" y="3472628"/>
              <a:ext cx="0" cy="10330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F95CC3-5CED-D725-3958-DCF83766A34D}"/>
                </a:ext>
              </a:extLst>
            </p:cNvPr>
            <p:cNvCxnSpPr/>
            <p:nvPr/>
          </p:nvCxnSpPr>
          <p:spPr>
            <a:xfrm flipV="1">
              <a:off x="2204564" y="4496381"/>
              <a:ext cx="0" cy="10330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70F878D-A5C7-9473-0C6B-965116472CD5}"/>
                </a:ext>
              </a:extLst>
            </p:cNvPr>
            <p:cNvCxnSpPr>
              <a:cxnSpLocks/>
            </p:cNvCxnSpPr>
            <p:nvPr/>
          </p:nvCxnSpPr>
          <p:spPr>
            <a:xfrm>
              <a:off x="2204564" y="3472628"/>
              <a:ext cx="1229671" cy="931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BD567C3-4126-39E8-9D5F-07B477A772AC}"/>
                </a:ext>
              </a:extLst>
            </p:cNvPr>
            <p:cNvCxnSpPr>
              <a:cxnSpLocks/>
            </p:cNvCxnSpPr>
            <p:nvPr/>
          </p:nvCxnSpPr>
          <p:spPr>
            <a:xfrm>
              <a:off x="2204563" y="5515479"/>
              <a:ext cx="4384701" cy="13965"/>
            </a:xfrm>
            <a:prstGeom prst="line">
              <a:avLst/>
            </a:prstGeom>
            <a:ln w="25400">
              <a:solidFill>
                <a:schemeClr val="tx1"/>
              </a:solidFill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7191F7-E7FC-8727-2AB5-4E57ED1B6147}"/>
                </a:ext>
              </a:extLst>
            </p:cNvPr>
            <p:cNvSpPr txBox="1"/>
            <p:nvPr/>
          </p:nvSpPr>
          <p:spPr>
            <a:xfrm>
              <a:off x="28293" y="4174062"/>
              <a:ext cx="1890409" cy="368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572529-F9EA-C223-DA64-4A2BBA3C92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4235" y="2980525"/>
              <a:ext cx="0" cy="6229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C84BBB4-FE4F-3BF7-57BD-FC75AE268F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4235" y="3581974"/>
              <a:ext cx="0" cy="5432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A7FCB6F-A091-A9D4-86FF-B5382E71AB2F}"/>
                </a:ext>
              </a:extLst>
            </p:cNvPr>
            <p:cNvCxnSpPr>
              <a:cxnSpLocks/>
            </p:cNvCxnSpPr>
            <p:nvPr/>
          </p:nvCxnSpPr>
          <p:spPr>
            <a:xfrm>
              <a:off x="3434235" y="2990848"/>
              <a:ext cx="1165686" cy="638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43C96A-3CBF-6E39-A08E-074D736CBCBD}"/>
                </a:ext>
              </a:extLst>
            </p:cNvPr>
            <p:cNvCxnSpPr>
              <a:cxnSpLocks/>
            </p:cNvCxnSpPr>
            <p:nvPr/>
          </p:nvCxnSpPr>
          <p:spPr>
            <a:xfrm>
              <a:off x="3434235" y="4118889"/>
              <a:ext cx="1165686" cy="638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E19A59B-ADA0-0B74-6B94-EA2FB4AA1A8A}"/>
                </a:ext>
              </a:extLst>
            </p:cNvPr>
            <p:cNvSpPr txBox="1"/>
            <p:nvPr/>
          </p:nvSpPr>
          <p:spPr>
            <a:xfrm>
              <a:off x="4608616" y="2795859"/>
              <a:ext cx="1890409" cy="4212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Granofilosa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41BC328-DF40-75BC-7114-97C5799ABD61}"/>
                </a:ext>
              </a:extLst>
            </p:cNvPr>
            <p:cNvSpPr txBox="1"/>
            <p:nvPr/>
          </p:nvSpPr>
          <p:spPr>
            <a:xfrm>
              <a:off x="4608616" y="3937109"/>
              <a:ext cx="1890409" cy="4212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Chlorarachnea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08F63A86-8540-C225-68F5-F176260B5BF7}"/>
                </a:ext>
              </a:extLst>
            </p:cNvPr>
            <p:cNvSpPr/>
            <p:nvPr/>
          </p:nvSpPr>
          <p:spPr>
            <a:xfrm>
              <a:off x="3680840" y="4125270"/>
              <a:ext cx="582843" cy="3321954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03D7A7C-5CF4-FA25-6C0E-8EF0398DA370}"/>
                </a:ext>
              </a:extLst>
            </p:cNvPr>
            <p:cNvSpPr txBox="1"/>
            <p:nvPr/>
          </p:nvSpPr>
          <p:spPr>
            <a:xfrm>
              <a:off x="3318478" y="4738184"/>
              <a:ext cx="1890409" cy="579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 Endosymbiosis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6B7755F-349A-BDCE-FAA8-8E622811466A}"/>
              </a:ext>
            </a:extLst>
          </p:cNvPr>
          <p:cNvCxnSpPr>
            <a:cxnSpLocks/>
          </p:cNvCxnSpPr>
          <p:nvPr/>
        </p:nvCxnSpPr>
        <p:spPr>
          <a:xfrm flipH="1" flipV="1">
            <a:off x="7822361" y="3094055"/>
            <a:ext cx="521414" cy="1111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A8CDD7C-23C2-7AF8-B161-CCD69D3D75A2}"/>
              </a:ext>
            </a:extLst>
          </p:cNvPr>
          <p:cNvSpPr txBox="1"/>
          <p:nvPr/>
        </p:nvSpPr>
        <p:spPr>
          <a:xfrm>
            <a:off x="7764252" y="4186154"/>
            <a:ext cx="1159045" cy="338554"/>
          </a:xfrm>
          <a:prstGeom prst="rect">
            <a:avLst/>
          </a:prstGeom>
          <a:noFill/>
          <a:ln w="25400"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and TORC2 Lost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A89A33C-6683-150B-36C5-DB67011CD976}"/>
              </a:ext>
            </a:extLst>
          </p:cNvPr>
          <p:cNvCxnSpPr>
            <a:cxnSpLocks/>
          </p:cNvCxnSpPr>
          <p:nvPr/>
        </p:nvCxnSpPr>
        <p:spPr>
          <a:xfrm flipH="1" flipV="1">
            <a:off x="6147122" y="3649904"/>
            <a:ext cx="521414" cy="1111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FFE5B365-EE6B-BBB5-8A7D-924BB691A799}"/>
              </a:ext>
            </a:extLst>
          </p:cNvPr>
          <p:cNvSpPr txBox="1"/>
          <p:nvPr/>
        </p:nvSpPr>
        <p:spPr>
          <a:xfrm>
            <a:off x="6309949" y="4767744"/>
            <a:ext cx="698229" cy="215444"/>
          </a:xfrm>
          <a:prstGeom prst="rect">
            <a:avLst/>
          </a:prstGeom>
          <a:noFill/>
          <a:ln w="25400"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TORC1 Lost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FB9A94A-1440-B872-CEE8-45650CFF701E}"/>
              </a:ext>
            </a:extLst>
          </p:cNvPr>
          <p:cNvCxnSpPr/>
          <p:nvPr/>
        </p:nvCxnSpPr>
        <p:spPr>
          <a:xfrm flipH="1">
            <a:off x="6980153" y="247944"/>
            <a:ext cx="1647316" cy="1180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8B5F98EB-7B94-FE15-6D23-C22AA852FE5E}"/>
              </a:ext>
            </a:extLst>
          </p:cNvPr>
          <p:cNvSpPr txBox="1"/>
          <p:nvPr/>
        </p:nvSpPr>
        <p:spPr>
          <a:xfrm>
            <a:off x="8613510" y="119819"/>
            <a:ext cx="750402" cy="215444"/>
          </a:xfrm>
          <a:prstGeom prst="rect">
            <a:avLst/>
          </a:prstGeom>
          <a:noFill/>
          <a:ln w="25400"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TORC2 Lost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7CE77E5-7137-B39C-4652-BAB35B61B763}"/>
              </a:ext>
            </a:extLst>
          </p:cNvPr>
          <p:cNvSpPr txBox="1"/>
          <p:nvPr/>
        </p:nvSpPr>
        <p:spPr>
          <a:xfrm>
            <a:off x="5890813" y="5588752"/>
            <a:ext cx="99272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A2624A89-E223-BA37-CF7E-1485FD7210B9}"/>
              </a:ext>
            </a:extLst>
          </p:cNvPr>
          <p:cNvGrpSpPr/>
          <p:nvPr/>
        </p:nvGrpSpPr>
        <p:grpSpPr>
          <a:xfrm>
            <a:off x="89578" y="2795859"/>
            <a:ext cx="6499686" cy="4651365"/>
            <a:chOff x="89578" y="2795859"/>
            <a:chExt cx="6499686" cy="4651365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1265609-3ECF-C3A0-95E1-98A9E7FD7F2F}"/>
                </a:ext>
              </a:extLst>
            </p:cNvPr>
            <p:cNvCxnSpPr>
              <a:cxnSpLocks/>
            </p:cNvCxnSpPr>
            <p:nvPr/>
          </p:nvCxnSpPr>
          <p:spPr>
            <a:xfrm>
              <a:off x="89578" y="4505691"/>
              <a:ext cx="2114986" cy="0"/>
            </a:xfrm>
            <a:prstGeom prst="line">
              <a:avLst/>
            </a:prstGeom>
            <a:ln w="254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D5C1D0-D96B-F2E1-8D4B-45B03E9F72E4}"/>
                </a:ext>
              </a:extLst>
            </p:cNvPr>
            <p:cNvCxnSpPr/>
            <p:nvPr/>
          </p:nvCxnSpPr>
          <p:spPr>
            <a:xfrm flipV="1">
              <a:off x="2204564" y="3472628"/>
              <a:ext cx="0" cy="10330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DC5726-256B-4B76-B107-2C71A645B46F}"/>
                </a:ext>
              </a:extLst>
            </p:cNvPr>
            <p:cNvCxnSpPr/>
            <p:nvPr/>
          </p:nvCxnSpPr>
          <p:spPr>
            <a:xfrm flipV="1">
              <a:off x="2204564" y="4496381"/>
              <a:ext cx="0" cy="103306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668B75C-5784-626A-4E87-FCCC799BF009}"/>
                </a:ext>
              </a:extLst>
            </p:cNvPr>
            <p:cNvCxnSpPr>
              <a:cxnSpLocks/>
            </p:cNvCxnSpPr>
            <p:nvPr/>
          </p:nvCxnSpPr>
          <p:spPr>
            <a:xfrm>
              <a:off x="2204564" y="3472628"/>
              <a:ext cx="1229671" cy="931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3E14182-B82D-03BF-A72A-0B91DA6CCA43}"/>
                </a:ext>
              </a:extLst>
            </p:cNvPr>
            <p:cNvCxnSpPr>
              <a:cxnSpLocks/>
            </p:cNvCxnSpPr>
            <p:nvPr/>
          </p:nvCxnSpPr>
          <p:spPr>
            <a:xfrm>
              <a:off x="2204563" y="5515479"/>
              <a:ext cx="4384701" cy="13965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2A4802A-A233-50C5-A6F9-99C220E5E030}"/>
                </a:ext>
              </a:extLst>
            </p:cNvPr>
            <p:cNvSpPr txBox="1"/>
            <p:nvPr/>
          </p:nvSpPr>
          <p:spPr>
            <a:xfrm>
              <a:off x="676517" y="4230969"/>
              <a:ext cx="18904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Rhizaria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A4C32E-5BB7-9E61-EC3C-84D12728D9F8}"/>
                </a:ext>
              </a:extLst>
            </p:cNvPr>
            <p:cNvSpPr txBox="1"/>
            <p:nvPr/>
          </p:nvSpPr>
          <p:spPr>
            <a:xfrm>
              <a:off x="2194150" y="5254723"/>
              <a:ext cx="18904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Retaria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03B09B-E243-D4AD-80ED-57381D92E1AC}"/>
                </a:ext>
              </a:extLst>
            </p:cNvPr>
            <p:cNvSpPr txBox="1"/>
            <p:nvPr/>
          </p:nvSpPr>
          <p:spPr>
            <a:xfrm>
              <a:off x="2158659" y="3207217"/>
              <a:ext cx="18904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Cercozoa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89CF38B-C30B-6039-451E-10864597B1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4235" y="2980525"/>
              <a:ext cx="0" cy="6229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3AA4516-6F42-BC96-94E1-3D38597E32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4235" y="3581974"/>
              <a:ext cx="0" cy="54329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A9FA7F-E461-4CF3-6EA8-B8CA0EA3B1AE}"/>
                </a:ext>
              </a:extLst>
            </p:cNvPr>
            <p:cNvCxnSpPr>
              <a:cxnSpLocks/>
            </p:cNvCxnSpPr>
            <p:nvPr/>
          </p:nvCxnSpPr>
          <p:spPr>
            <a:xfrm>
              <a:off x="3434235" y="2990848"/>
              <a:ext cx="1165686" cy="638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2F5E5AE-0263-BD4B-AB65-743E5494F20B}"/>
                </a:ext>
              </a:extLst>
            </p:cNvPr>
            <p:cNvCxnSpPr>
              <a:cxnSpLocks/>
            </p:cNvCxnSpPr>
            <p:nvPr/>
          </p:nvCxnSpPr>
          <p:spPr>
            <a:xfrm>
              <a:off x="3434235" y="4118889"/>
              <a:ext cx="1165686" cy="638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47A0BC-59A9-5815-3CFF-3929EE89E771}"/>
                </a:ext>
              </a:extLst>
            </p:cNvPr>
            <p:cNvSpPr txBox="1"/>
            <p:nvPr/>
          </p:nvSpPr>
          <p:spPr>
            <a:xfrm>
              <a:off x="4608615" y="2795859"/>
              <a:ext cx="1890409" cy="36933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Granofilosa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9FED1E7-62F8-2E63-96A4-2745BAE72C2B}"/>
                </a:ext>
              </a:extLst>
            </p:cNvPr>
            <p:cNvSpPr txBox="1"/>
            <p:nvPr/>
          </p:nvSpPr>
          <p:spPr>
            <a:xfrm>
              <a:off x="4608616" y="3937109"/>
              <a:ext cx="1890409" cy="36933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Chlorarachnea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A7EFC337-B957-18C8-3B4C-2E06BE4F3610}"/>
                </a:ext>
              </a:extLst>
            </p:cNvPr>
            <p:cNvSpPr/>
            <p:nvPr/>
          </p:nvSpPr>
          <p:spPr>
            <a:xfrm>
              <a:off x="3680840" y="4125270"/>
              <a:ext cx="582843" cy="3321954"/>
            </a:xfrm>
            <a:prstGeom prst="arc">
              <a:avLst>
                <a:gd name="adj1" fmla="val 16200000"/>
                <a:gd name="adj2" fmla="val 17009558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F32C8C1-0783-EA7D-CEBA-4CDD53315B95}"/>
                </a:ext>
              </a:extLst>
            </p:cNvPr>
            <p:cNvSpPr txBox="1"/>
            <p:nvPr/>
          </p:nvSpPr>
          <p:spPr>
            <a:xfrm>
              <a:off x="3318478" y="4718136"/>
              <a:ext cx="18904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Chlorophyta Endosymbiosis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8741</TotalTime>
  <Words>257</Words>
  <Application>Microsoft Office PowerPoint</Application>
  <PresentationFormat>Widescreen</PresentationFormat>
  <Paragraphs>143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28</cp:revision>
  <dcterms:created xsi:type="dcterms:W3CDTF">2025-03-18T16:01:18Z</dcterms:created>
  <dcterms:modified xsi:type="dcterms:W3CDTF">2025-04-23T16:40:15Z</dcterms:modified>
</cp:coreProperties>
</file>

<file path=docProps/thumbnail.jpeg>
</file>